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891"/>
    <p:restoredTop sz="94513"/>
  </p:normalViewPr>
  <p:slideViewPr>
    <p:cSldViewPr snapToGrid="0" snapToObjects="1">
      <p:cViewPr varScale="1">
        <p:scale>
          <a:sx n="117" d="100"/>
          <a:sy n="117" d="100"/>
        </p:scale>
        <p:origin x="192" y="8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6469FFE1-1D7A-9D49-AB08-F994DF64DC1C}" type="datetimeFigureOut">
              <a:rPr lang="en-US" smtClean="0"/>
              <a:t>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EDA1C-DFBE-E843-B3F9-E535F71FF8C3}" type="slidenum">
              <a:rPr lang="en-US" smtClean="0"/>
              <a:t>‹#›</a:t>
            </a:fld>
            <a:endParaRPr lang="en-US"/>
          </a:p>
        </p:txBody>
      </p:sp>
    </p:spTree>
    <p:extLst>
      <p:ext uri="{BB962C8B-B14F-4D97-AF65-F5344CB8AC3E}">
        <p14:creationId xmlns:p14="http://schemas.microsoft.com/office/powerpoint/2010/main" val="2396457137"/>
      </p:ext>
    </p:extLst>
  </p:cSld>
  <p:clrMapOvr>
    <a:masterClrMapping/>
  </p:clrMapOvr>
  <mc:AlternateContent xmlns:mc="http://schemas.openxmlformats.org/markup-compatibility/2006" xmlns:p14="http://schemas.microsoft.com/office/powerpoint/2010/main">
    <mc:Choice Requires="p14">
      <p:transition spd="slow" p14:dur="6000" advClick="0" advTm="10000">
        <p:fade/>
      </p:transition>
    </mc:Choice>
    <mc:Fallback xmlns="">
      <p:transition spd="slow" advClick="0" advTm="1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469FFE1-1D7A-9D49-AB08-F994DF64DC1C}" type="datetimeFigureOut">
              <a:rPr lang="en-US" smtClean="0"/>
              <a:t>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EDA1C-DFBE-E843-B3F9-E535F71FF8C3}" type="slidenum">
              <a:rPr lang="en-US" smtClean="0"/>
              <a:t>‹#›</a:t>
            </a:fld>
            <a:endParaRPr lang="en-US"/>
          </a:p>
        </p:txBody>
      </p:sp>
    </p:spTree>
    <p:extLst>
      <p:ext uri="{BB962C8B-B14F-4D97-AF65-F5344CB8AC3E}">
        <p14:creationId xmlns:p14="http://schemas.microsoft.com/office/powerpoint/2010/main" val="3196963506"/>
      </p:ext>
    </p:extLst>
  </p:cSld>
  <p:clrMapOvr>
    <a:masterClrMapping/>
  </p:clrMapOvr>
  <mc:AlternateContent xmlns:mc="http://schemas.openxmlformats.org/markup-compatibility/2006" xmlns:p14="http://schemas.microsoft.com/office/powerpoint/2010/main">
    <mc:Choice Requires="p14">
      <p:transition spd="slow" p14:dur="6000" advClick="0" advTm="10000">
        <p:fade/>
      </p:transition>
    </mc:Choice>
    <mc:Fallback xmlns="">
      <p:transition spd="slow" advClick="0" advTm="10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469FFE1-1D7A-9D49-AB08-F994DF64DC1C}" type="datetimeFigureOut">
              <a:rPr lang="en-US" smtClean="0"/>
              <a:t>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EDA1C-DFBE-E843-B3F9-E535F71FF8C3}" type="slidenum">
              <a:rPr lang="en-US" smtClean="0"/>
              <a:t>‹#›</a:t>
            </a:fld>
            <a:endParaRPr lang="en-US"/>
          </a:p>
        </p:txBody>
      </p:sp>
    </p:spTree>
    <p:extLst>
      <p:ext uri="{BB962C8B-B14F-4D97-AF65-F5344CB8AC3E}">
        <p14:creationId xmlns:p14="http://schemas.microsoft.com/office/powerpoint/2010/main" val="3722294139"/>
      </p:ext>
    </p:extLst>
  </p:cSld>
  <p:clrMapOvr>
    <a:masterClrMapping/>
  </p:clrMapOvr>
  <mc:AlternateContent xmlns:mc="http://schemas.openxmlformats.org/markup-compatibility/2006" xmlns:p14="http://schemas.microsoft.com/office/powerpoint/2010/main">
    <mc:Choice Requires="p14">
      <p:transition spd="slow" p14:dur="6000" advClick="0" advTm="10000">
        <p:fade/>
      </p:transition>
    </mc:Choice>
    <mc:Fallback xmlns="">
      <p:transition spd="slow" advClick="0" advTm="1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469FFE1-1D7A-9D49-AB08-F994DF64DC1C}" type="datetimeFigureOut">
              <a:rPr lang="en-US" smtClean="0"/>
              <a:t>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EDA1C-DFBE-E843-B3F9-E535F71FF8C3}" type="slidenum">
              <a:rPr lang="en-US" smtClean="0"/>
              <a:t>‹#›</a:t>
            </a:fld>
            <a:endParaRPr lang="en-US"/>
          </a:p>
        </p:txBody>
      </p:sp>
    </p:spTree>
    <p:extLst>
      <p:ext uri="{BB962C8B-B14F-4D97-AF65-F5344CB8AC3E}">
        <p14:creationId xmlns:p14="http://schemas.microsoft.com/office/powerpoint/2010/main" val="322674163"/>
      </p:ext>
    </p:extLst>
  </p:cSld>
  <p:clrMapOvr>
    <a:masterClrMapping/>
  </p:clrMapOvr>
  <mc:AlternateContent xmlns:mc="http://schemas.openxmlformats.org/markup-compatibility/2006" xmlns:p14="http://schemas.microsoft.com/office/powerpoint/2010/main">
    <mc:Choice Requires="p14">
      <p:transition spd="slow" p14:dur="6000" advClick="0" advTm="10000">
        <p:fade/>
      </p:transition>
    </mc:Choice>
    <mc:Fallback xmlns="">
      <p:transition spd="slow" advClick="0" advTm="1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469FFE1-1D7A-9D49-AB08-F994DF64DC1C}" type="datetimeFigureOut">
              <a:rPr lang="en-US" smtClean="0"/>
              <a:t>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EDA1C-DFBE-E843-B3F9-E535F71FF8C3}" type="slidenum">
              <a:rPr lang="en-US" smtClean="0"/>
              <a:t>‹#›</a:t>
            </a:fld>
            <a:endParaRPr lang="en-US"/>
          </a:p>
        </p:txBody>
      </p:sp>
    </p:spTree>
    <p:extLst>
      <p:ext uri="{BB962C8B-B14F-4D97-AF65-F5344CB8AC3E}">
        <p14:creationId xmlns:p14="http://schemas.microsoft.com/office/powerpoint/2010/main" val="3319914326"/>
      </p:ext>
    </p:extLst>
  </p:cSld>
  <p:clrMapOvr>
    <a:masterClrMapping/>
  </p:clrMapOvr>
  <mc:AlternateContent xmlns:mc="http://schemas.openxmlformats.org/markup-compatibility/2006" xmlns:p14="http://schemas.microsoft.com/office/powerpoint/2010/main">
    <mc:Choice Requires="p14">
      <p:transition spd="slow" p14:dur="6000" advClick="0" advTm="10000">
        <p:fade/>
      </p:transition>
    </mc:Choice>
    <mc:Fallback xmlns="">
      <p:transition spd="slow" advClick="0" advTm="1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6469FFE1-1D7A-9D49-AB08-F994DF64DC1C}" type="datetimeFigureOut">
              <a:rPr lang="en-US" smtClean="0"/>
              <a:t>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6EDA1C-DFBE-E843-B3F9-E535F71FF8C3}" type="slidenum">
              <a:rPr lang="en-US" smtClean="0"/>
              <a:t>‹#›</a:t>
            </a:fld>
            <a:endParaRPr lang="en-US"/>
          </a:p>
        </p:txBody>
      </p:sp>
    </p:spTree>
    <p:extLst>
      <p:ext uri="{BB962C8B-B14F-4D97-AF65-F5344CB8AC3E}">
        <p14:creationId xmlns:p14="http://schemas.microsoft.com/office/powerpoint/2010/main" val="602974203"/>
      </p:ext>
    </p:extLst>
  </p:cSld>
  <p:clrMapOvr>
    <a:masterClrMapping/>
  </p:clrMapOvr>
  <mc:AlternateContent xmlns:mc="http://schemas.openxmlformats.org/markup-compatibility/2006" xmlns:p14="http://schemas.microsoft.com/office/powerpoint/2010/main">
    <mc:Choice Requires="p14">
      <p:transition spd="slow" p14:dur="6000" advClick="0" advTm="10000">
        <p:fade/>
      </p:transition>
    </mc:Choice>
    <mc:Fallback xmlns="">
      <p:transition spd="slow" advClick="0" advTm="1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6469FFE1-1D7A-9D49-AB08-F994DF64DC1C}" type="datetimeFigureOut">
              <a:rPr lang="en-US" smtClean="0"/>
              <a:t>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6EDA1C-DFBE-E843-B3F9-E535F71FF8C3}" type="slidenum">
              <a:rPr lang="en-US" smtClean="0"/>
              <a:t>‹#›</a:t>
            </a:fld>
            <a:endParaRPr lang="en-US"/>
          </a:p>
        </p:txBody>
      </p:sp>
    </p:spTree>
    <p:extLst>
      <p:ext uri="{BB962C8B-B14F-4D97-AF65-F5344CB8AC3E}">
        <p14:creationId xmlns:p14="http://schemas.microsoft.com/office/powerpoint/2010/main" val="966323406"/>
      </p:ext>
    </p:extLst>
  </p:cSld>
  <p:clrMapOvr>
    <a:masterClrMapping/>
  </p:clrMapOvr>
  <mc:AlternateContent xmlns:mc="http://schemas.openxmlformats.org/markup-compatibility/2006" xmlns:p14="http://schemas.microsoft.com/office/powerpoint/2010/main">
    <mc:Choice Requires="p14">
      <p:transition spd="slow" p14:dur="6000" advClick="0" advTm="10000">
        <p:fade/>
      </p:transition>
    </mc:Choice>
    <mc:Fallback xmlns="">
      <p:transition spd="slow" advClick="0" advTm="1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6469FFE1-1D7A-9D49-AB08-F994DF64DC1C}" type="datetimeFigureOut">
              <a:rPr lang="en-US" smtClean="0"/>
              <a:t>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6EDA1C-DFBE-E843-B3F9-E535F71FF8C3}" type="slidenum">
              <a:rPr lang="en-US" smtClean="0"/>
              <a:t>‹#›</a:t>
            </a:fld>
            <a:endParaRPr lang="en-US"/>
          </a:p>
        </p:txBody>
      </p:sp>
    </p:spTree>
    <p:extLst>
      <p:ext uri="{BB962C8B-B14F-4D97-AF65-F5344CB8AC3E}">
        <p14:creationId xmlns:p14="http://schemas.microsoft.com/office/powerpoint/2010/main" val="4286633029"/>
      </p:ext>
    </p:extLst>
  </p:cSld>
  <p:clrMapOvr>
    <a:masterClrMapping/>
  </p:clrMapOvr>
  <mc:AlternateContent xmlns:mc="http://schemas.openxmlformats.org/markup-compatibility/2006" xmlns:p14="http://schemas.microsoft.com/office/powerpoint/2010/main">
    <mc:Choice Requires="p14">
      <p:transition spd="slow" p14:dur="6000" advClick="0" advTm="10000">
        <p:fade/>
      </p:transition>
    </mc:Choice>
    <mc:Fallback xmlns="">
      <p:transition spd="slow" advClick="0" advTm="1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69FFE1-1D7A-9D49-AB08-F994DF64DC1C}" type="datetimeFigureOut">
              <a:rPr lang="en-US" smtClean="0"/>
              <a:t>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6EDA1C-DFBE-E843-B3F9-E535F71FF8C3}" type="slidenum">
              <a:rPr lang="en-US" smtClean="0"/>
              <a:t>‹#›</a:t>
            </a:fld>
            <a:endParaRPr lang="en-US"/>
          </a:p>
        </p:txBody>
      </p:sp>
    </p:spTree>
    <p:extLst>
      <p:ext uri="{BB962C8B-B14F-4D97-AF65-F5344CB8AC3E}">
        <p14:creationId xmlns:p14="http://schemas.microsoft.com/office/powerpoint/2010/main" val="240484644"/>
      </p:ext>
    </p:extLst>
  </p:cSld>
  <p:clrMapOvr>
    <a:masterClrMapping/>
  </p:clrMapOvr>
  <mc:AlternateContent xmlns:mc="http://schemas.openxmlformats.org/markup-compatibility/2006" xmlns:p14="http://schemas.microsoft.com/office/powerpoint/2010/main">
    <mc:Choice Requires="p14">
      <p:transition spd="slow" p14:dur="6000" advClick="0" advTm="10000">
        <p:fade/>
      </p:transition>
    </mc:Choice>
    <mc:Fallback xmlns="">
      <p:transition spd="slow" advClick="0" advTm="1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6469FFE1-1D7A-9D49-AB08-F994DF64DC1C}" type="datetimeFigureOut">
              <a:rPr lang="en-US" smtClean="0"/>
              <a:t>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6EDA1C-DFBE-E843-B3F9-E535F71FF8C3}" type="slidenum">
              <a:rPr lang="en-US" smtClean="0"/>
              <a:t>‹#›</a:t>
            </a:fld>
            <a:endParaRPr lang="en-US"/>
          </a:p>
        </p:txBody>
      </p:sp>
    </p:spTree>
    <p:extLst>
      <p:ext uri="{BB962C8B-B14F-4D97-AF65-F5344CB8AC3E}">
        <p14:creationId xmlns:p14="http://schemas.microsoft.com/office/powerpoint/2010/main" val="2900695697"/>
      </p:ext>
    </p:extLst>
  </p:cSld>
  <p:clrMapOvr>
    <a:masterClrMapping/>
  </p:clrMapOvr>
  <mc:AlternateContent xmlns:mc="http://schemas.openxmlformats.org/markup-compatibility/2006" xmlns:p14="http://schemas.microsoft.com/office/powerpoint/2010/main">
    <mc:Choice Requires="p14">
      <p:transition spd="slow" p14:dur="6000" advClick="0" advTm="10000">
        <p:fade/>
      </p:transition>
    </mc:Choice>
    <mc:Fallback xmlns="">
      <p:transition spd="slow" advClick="0" advTm="1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6469FFE1-1D7A-9D49-AB08-F994DF64DC1C}" type="datetimeFigureOut">
              <a:rPr lang="en-US" smtClean="0"/>
              <a:t>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6EDA1C-DFBE-E843-B3F9-E535F71FF8C3}" type="slidenum">
              <a:rPr lang="en-US" smtClean="0"/>
              <a:t>‹#›</a:t>
            </a:fld>
            <a:endParaRPr lang="en-US"/>
          </a:p>
        </p:txBody>
      </p:sp>
    </p:spTree>
    <p:extLst>
      <p:ext uri="{BB962C8B-B14F-4D97-AF65-F5344CB8AC3E}">
        <p14:creationId xmlns:p14="http://schemas.microsoft.com/office/powerpoint/2010/main" val="2247384776"/>
      </p:ext>
    </p:extLst>
  </p:cSld>
  <p:clrMapOvr>
    <a:masterClrMapping/>
  </p:clrMapOvr>
  <mc:AlternateContent xmlns:mc="http://schemas.openxmlformats.org/markup-compatibility/2006" xmlns:p14="http://schemas.microsoft.com/office/powerpoint/2010/main">
    <mc:Choice Requires="p14">
      <p:transition spd="slow" p14:dur="6000" advClick="0" advTm="10000">
        <p:fade/>
      </p:transition>
    </mc:Choice>
    <mc:Fallback xmlns="">
      <p:transition spd="slow" advClick="0" advTm="10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469FFE1-1D7A-9D49-AB08-F994DF64DC1C}" type="datetimeFigureOut">
              <a:rPr lang="en-US" smtClean="0"/>
              <a:t>9/20/20</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F6EDA1C-DFBE-E843-B3F9-E535F71FF8C3}" type="slidenum">
              <a:rPr lang="en-US" smtClean="0"/>
              <a:t>‹#›</a:t>
            </a:fld>
            <a:endParaRPr lang="en-US"/>
          </a:p>
        </p:txBody>
      </p:sp>
    </p:spTree>
    <p:extLst>
      <p:ext uri="{BB962C8B-B14F-4D97-AF65-F5344CB8AC3E}">
        <p14:creationId xmlns:p14="http://schemas.microsoft.com/office/powerpoint/2010/main" val="4088130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6000" advClick="0" advTm="10000">
        <p:fade/>
      </p:transition>
    </mc:Choice>
    <mc:Fallback xmlns="">
      <p:transition spd="slow" advClick="0" advTm="1000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ti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32762D-A629-6C45-A7F7-7C301FACDE71}"/>
              </a:ext>
            </a:extLst>
          </p:cNvPr>
          <p:cNvSpPr>
            <a:spLocks noGrp="1"/>
          </p:cNvSpPr>
          <p:nvPr>
            <p:ph type="ctrTitle"/>
          </p:nvPr>
        </p:nvSpPr>
        <p:spPr/>
        <p:txBody>
          <a:bodyPr/>
          <a:lstStyle/>
          <a:p>
            <a:r>
              <a:rPr lang="en-US">
                <a:solidFill>
                  <a:schemeClr val="bg1"/>
                </a:solidFill>
              </a:rPr>
              <a:t>Genesis 1:1-31</a:t>
            </a:r>
            <a:r>
              <a:rPr lang="en-US" dirty="0">
                <a:solidFill>
                  <a:schemeClr val="bg1"/>
                </a:solidFill>
              </a:rPr>
              <a:t>; 2:1-4</a:t>
            </a:r>
          </a:p>
        </p:txBody>
      </p:sp>
      <p:sp>
        <p:nvSpPr>
          <p:cNvPr id="5" name="Subtitle 4">
            <a:extLst>
              <a:ext uri="{FF2B5EF4-FFF2-40B4-BE49-F238E27FC236}">
                <a16:creationId xmlns:a16="http://schemas.microsoft.com/office/drawing/2014/main" id="{7842B95B-A809-7B4E-BCC5-9566017BE7F1}"/>
              </a:ext>
            </a:extLst>
          </p:cNvPr>
          <p:cNvSpPr>
            <a:spLocks noGrp="1"/>
          </p:cNvSpPr>
          <p:nvPr>
            <p:ph type="subTitle" idx="1"/>
          </p:nvPr>
        </p:nvSpPr>
        <p:spPr>
          <a:xfrm>
            <a:off x="1143000" y="2701528"/>
            <a:ext cx="6756991" cy="924174"/>
          </a:xfrm>
        </p:spPr>
        <p:txBody>
          <a:bodyPr>
            <a:normAutofit fontScale="92500" lnSpcReduction="10000"/>
          </a:bodyPr>
          <a:lstStyle/>
          <a:p>
            <a:endParaRPr lang="en-US" dirty="0">
              <a:solidFill>
                <a:schemeClr val="bg1"/>
              </a:solidFill>
            </a:endParaRPr>
          </a:p>
          <a:p>
            <a:r>
              <a:rPr lang="en-US" dirty="0">
                <a:solidFill>
                  <a:schemeClr val="bg1"/>
                </a:solidFill>
              </a:rPr>
              <a:t>With the Creation Windows from the nave of  Cairns cathedral.</a:t>
            </a:r>
          </a:p>
          <a:p>
            <a:r>
              <a:rPr lang="en-US" dirty="0">
                <a:solidFill>
                  <a:schemeClr val="bg1"/>
                </a:solidFill>
              </a:rPr>
              <a:t>REVISED NEW JERULSALEM BIBLE  2019</a:t>
            </a:r>
          </a:p>
        </p:txBody>
      </p:sp>
    </p:spTree>
    <p:extLst>
      <p:ext uri="{BB962C8B-B14F-4D97-AF65-F5344CB8AC3E}">
        <p14:creationId xmlns:p14="http://schemas.microsoft.com/office/powerpoint/2010/main" val="4170344250"/>
      </p:ext>
    </p:extLst>
  </p:cSld>
  <p:clrMapOvr>
    <a:masterClrMapping/>
  </p:clrMapOvr>
  <mc:AlternateContent xmlns:mc="http://schemas.openxmlformats.org/markup-compatibility/2006" xmlns:p14="http://schemas.microsoft.com/office/powerpoint/2010/main">
    <mc:Choice Requires="p14">
      <p:transition spd="slow" p14:dur="6000" advClick="0" advTm="10000">
        <p:fade/>
      </p:transition>
    </mc:Choice>
    <mc:Fallback xmlns="">
      <p:transition spd="slow" advClick="0" advTm="10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7707" y="0"/>
            <a:ext cx="7328585" cy="51435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screen shot of a window&#10;&#10;Description automatically generated">
            <a:extLst>
              <a:ext uri="{FF2B5EF4-FFF2-40B4-BE49-F238E27FC236}">
                <a16:creationId xmlns:a16="http://schemas.microsoft.com/office/drawing/2014/main" id="{5FFD26FF-ABBD-A647-AB86-A633239D1C5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064931" y="10"/>
            <a:ext cx="6953105" cy="51434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2" name="TextBox 1">
            <a:extLst>
              <a:ext uri="{FF2B5EF4-FFF2-40B4-BE49-F238E27FC236}">
                <a16:creationId xmlns:a16="http://schemas.microsoft.com/office/drawing/2014/main" id="{4B3D3D97-35E7-0448-AA9C-77254683F706}"/>
              </a:ext>
            </a:extLst>
          </p:cNvPr>
          <p:cNvSpPr txBox="1"/>
          <p:nvPr/>
        </p:nvSpPr>
        <p:spPr>
          <a:xfrm>
            <a:off x="484742" y="561859"/>
            <a:ext cx="1465244" cy="1477328"/>
          </a:xfrm>
          <a:prstGeom prst="rect">
            <a:avLst/>
          </a:prstGeom>
          <a:noFill/>
        </p:spPr>
        <p:txBody>
          <a:bodyPr wrap="square" rtlCol="0">
            <a:spAutoFit/>
          </a:bodyPr>
          <a:lstStyle/>
          <a:p>
            <a:r>
              <a:rPr lang="en-US" b="1" dirty="0"/>
              <a:t>The Fifth Day</a:t>
            </a:r>
          </a:p>
          <a:p>
            <a:endParaRPr lang="en-US" b="1" dirty="0"/>
          </a:p>
          <a:p>
            <a:r>
              <a:rPr lang="en-US" b="1" dirty="0"/>
              <a:t>Living Creatures, Fish &amp; Birds</a:t>
            </a:r>
          </a:p>
        </p:txBody>
      </p:sp>
    </p:spTree>
    <p:extLst>
      <p:ext uri="{BB962C8B-B14F-4D97-AF65-F5344CB8AC3E}">
        <p14:creationId xmlns:p14="http://schemas.microsoft.com/office/powerpoint/2010/main" val="1327381532"/>
      </p:ext>
    </p:extLst>
  </p:cSld>
  <p:clrMapOvr>
    <a:masterClrMapping/>
  </p:clrMapOvr>
  <mc:AlternateContent xmlns:mc="http://schemas.openxmlformats.org/markup-compatibility/2006" xmlns:p14="http://schemas.microsoft.com/office/powerpoint/2010/main">
    <mc:Choice Requires="p14">
      <p:transition spd="slow" p14:dur="6000" advClick="0" advTm="10000">
        <p:fade/>
      </p:transition>
    </mc:Choice>
    <mc:Fallback xmlns="">
      <p:transition spd="slow" advClick="0" advTm="10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D2A5F3-70B9-FD47-8115-F9D9F9A9F162}"/>
              </a:ext>
            </a:extLst>
          </p:cNvPr>
          <p:cNvSpPr>
            <a:spLocks noGrp="1"/>
          </p:cNvSpPr>
          <p:nvPr>
            <p:ph idx="1"/>
          </p:nvPr>
        </p:nvSpPr>
        <p:spPr/>
        <p:txBody>
          <a:bodyPr/>
          <a:lstStyle/>
          <a:p>
            <a:pPr marL="0" indent="0">
              <a:buNone/>
            </a:pPr>
            <a:r>
              <a:rPr lang="en-US" dirty="0"/>
              <a:t>God said, ‘Let the waters teem with living creatures, and let birds wing their way above the earth across the dome of heaven.’ And so it was. God created great sea monsters and all the  creatures of every kind that glide and teem in the waters, and winged birds of every kind.</a:t>
            </a:r>
          </a:p>
          <a:p>
            <a:pPr marL="0" indent="0">
              <a:buNone/>
            </a:pPr>
            <a:r>
              <a:rPr lang="en-US" dirty="0"/>
              <a:t> God saw that it was good. </a:t>
            </a:r>
            <a:endParaRPr lang="en-NZ" dirty="0"/>
          </a:p>
          <a:p>
            <a:pPr marL="0" indent="0">
              <a:buNone/>
            </a:pPr>
            <a:r>
              <a:rPr lang="en-US" dirty="0"/>
              <a:t>God blessed them, saying, ‘Be fruitful, multiply and fill the waters of the seas; and let the birds multiply on land.’ </a:t>
            </a:r>
            <a:r>
              <a:rPr lang="en-US" b="1" dirty="0"/>
              <a:t> </a:t>
            </a:r>
            <a:r>
              <a:rPr lang="en-US" dirty="0"/>
              <a:t>And there was evening and morning, the fifth day.</a:t>
            </a:r>
            <a:endParaRPr lang="en-NZ" dirty="0"/>
          </a:p>
          <a:p>
            <a:pPr marL="0" indent="0">
              <a:buNone/>
            </a:pPr>
            <a:endParaRPr lang="en-US" dirty="0"/>
          </a:p>
        </p:txBody>
      </p:sp>
      <p:sp>
        <p:nvSpPr>
          <p:cNvPr id="5" name="Title 4">
            <a:extLst>
              <a:ext uri="{FF2B5EF4-FFF2-40B4-BE49-F238E27FC236}">
                <a16:creationId xmlns:a16="http://schemas.microsoft.com/office/drawing/2014/main" id="{AFAAB0B9-DC09-B145-AA9F-6C279028F103}"/>
              </a:ext>
            </a:extLst>
          </p:cNvPr>
          <p:cNvSpPr>
            <a:spLocks noGrp="1"/>
          </p:cNvSpPr>
          <p:nvPr>
            <p:ph type="title"/>
          </p:nvPr>
        </p:nvSpPr>
        <p:spPr>
          <a:xfrm>
            <a:off x="707570" y="273844"/>
            <a:ext cx="7807779" cy="684099"/>
          </a:xfrm>
        </p:spPr>
        <p:txBody>
          <a:bodyPr>
            <a:normAutofit fontScale="90000"/>
          </a:bodyPr>
          <a:lstStyle/>
          <a:p>
            <a:r>
              <a:rPr lang="en-US" b="1" dirty="0"/>
              <a:t>Genesis 1:20-23 </a:t>
            </a:r>
            <a:r>
              <a:rPr lang="en-NZ" sz="2200" dirty="0"/>
              <a:t>(RNJB)</a:t>
            </a:r>
            <a:br>
              <a:rPr lang="en-NZ" sz="2200" dirty="0"/>
            </a:br>
            <a:endParaRPr lang="en-US" sz="2200" dirty="0"/>
          </a:p>
        </p:txBody>
      </p:sp>
    </p:spTree>
    <p:extLst>
      <p:ext uri="{BB962C8B-B14F-4D97-AF65-F5344CB8AC3E}">
        <p14:creationId xmlns:p14="http://schemas.microsoft.com/office/powerpoint/2010/main" val="2603763839"/>
      </p:ext>
    </p:extLst>
  </p:cSld>
  <p:clrMapOvr>
    <a:masterClrMapping/>
  </p:clrMapOvr>
  <mc:AlternateContent xmlns:mc="http://schemas.openxmlformats.org/markup-compatibility/2006" xmlns:p14="http://schemas.microsoft.com/office/powerpoint/2010/main">
    <mc:Choice Requires="p14">
      <p:transition spd="slow" p14:dur="6000" advClick="0" advTm="10000">
        <p:fade/>
      </p:transition>
    </mc:Choice>
    <mc:Fallback xmlns="">
      <p:transition spd="slow" advClick="0" advTm="10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5779" y="0"/>
            <a:ext cx="7112442" cy="5143500"/>
          </a:xfrm>
          <a:prstGeom prst="rect">
            <a:avLst/>
          </a:prstGeom>
          <a:solidFill>
            <a:srgbClr val="594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Freeform: Shape 13">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8363" y="0"/>
            <a:ext cx="5878287" cy="51435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4"/>
                </a:gs>
                <a:gs pos="23000">
                  <a:schemeClr val="accent4"/>
                </a:gs>
                <a:gs pos="83000">
                  <a:schemeClr val="accent2"/>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large glass window&#10;&#10;Description automatically generated">
            <a:extLst>
              <a:ext uri="{FF2B5EF4-FFF2-40B4-BE49-F238E27FC236}">
                <a16:creationId xmlns:a16="http://schemas.microsoft.com/office/drawing/2014/main" id="{4DF301F9-B358-B947-9A20-FB0242D9B9F9}"/>
              </a:ext>
            </a:extLst>
          </p:cNvPr>
          <p:cNvPicPr>
            <a:picLocks noChangeAspect="1"/>
          </p:cNvPicPr>
          <p:nvPr/>
        </p:nvPicPr>
        <p:blipFill>
          <a:blip r:embed="rId3"/>
          <a:stretch>
            <a:fillRect/>
          </a:stretch>
        </p:blipFill>
        <p:spPr>
          <a:xfrm>
            <a:off x="2770035" y="882594"/>
            <a:ext cx="3411110" cy="3411110"/>
          </a:xfrm>
          <a:prstGeom prst="rect">
            <a:avLst/>
          </a:prstGeom>
        </p:spPr>
      </p:pic>
      <p:sp>
        <p:nvSpPr>
          <p:cNvPr id="2" name="TextBox 1">
            <a:extLst>
              <a:ext uri="{FF2B5EF4-FFF2-40B4-BE49-F238E27FC236}">
                <a16:creationId xmlns:a16="http://schemas.microsoft.com/office/drawing/2014/main" id="{6D6EE1B5-FEBB-F641-95B3-CB4823F4E202}"/>
              </a:ext>
            </a:extLst>
          </p:cNvPr>
          <p:cNvSpPr txBox="1"/>
          <p:nvPr/>
        </p:nvSpPr>
        <p:spPr>
          <a:xfrm>
            <a:off x="451692" y="440675"/>
            <a:ext cx="1484702" cy="1754326"/>
          </a:xfrm>
          <a:prstGeom prst="rect">
            <a:avLst/>
          </a:prstGeom>
          <a:noFill/>
        </p:spPr>
        <p:txBody>
          <a:bodyPr wrap="none" rtlCol="0">
            <a:spAutoFit/>
          </a:bodyPr>
          <a:lstStyle/>
          <a:p>
            <a:r>
              <a:rPr lang="en-US" b="1" dirty="0"/>
              <a:t>The Sixth Day</a:t>
            </a:r>
          </a:p>
          <a:p>
            <a:endParaRPr lang="en-US" b="1" dirty="0"/>
          </a:p>
          <a:p>
            <a:r>
              <a:rPr lang="en-US" b="1" dirty="0"/>
              <a:t>Wild animals,</a:t>
            </a:r>
          </a:p>
          <a:p>
            <a:endParaRPr lang="en-US" b="1" dirty="0"/>
          </a:p>
          <a:p>
            <a:r>
              <a:rPr lang="en-US" b="1" dirty="0"/>
              <a:t>Livestock</a:t>
            </a:r>
          </a:p>
          <a:p>
            <a:endParaRPr lang="en-US" dirty="0"/>
          </a:p>
        </p:txBody>
      </p:sp>
    </p:spTree>
    <p:extLst>
      <p:ext uri="{BB962C8B-B14F-4D97-AF65-F5344CB8AC3E}">
        <p14:creationId xmlns:p14="http://schemas.microsoft.com/office/powerpoint/2010/main" val="3174788696"/>
      </p:ext>
    </p:extLst>
  </p:cSld>
  <p:clrMapOvr>
    <a:masterClrMapping/>
  </p:clrMapOvr>
  <mc:AlternateContent xmlns:mc="http://schemas.openxmlformats.org/markup-compatibility/2006" xmlns:p14="http://schemas.microsoft.com/office/powerpoint/2010/main">
    <mc:Choice Requires="p14">
      <p:transition spd="slow" p14:dur="6000" advClick="0" advTm="10000">
        <p:fade/>
      </p:transition>
    </mc:Choice>
    <mc:Fallback xmlns="">
      <p:transition spd="slow" advClick="0" advTm="10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A336B-2922-C24F-85F9-BD1AFFEA56DE}"/>
              </a:ext>
            </a:extLst>
          </p:cNvPr>
          <p:cNvSpPr>
            <a:spLocks noGrp="1"/>
          </p:cNvSpPr>
          <p:nvPr>
            <p:ph type="title"/>
          </p:nvPr>
        </p:nvSpPr>
        <p:spPr>
          <a:xfrm>
            <a:off x="628650" y="97971"/>
            <a:ext cx="7886700" cy="1170045"/>
          </a:xfrm>
        </p:spPr>
        <p:txBody>
          <a:bodyPr>
            <a:normAutofit/>
          </a:bodyPr>
          <a:lstStyle/>
          <a:p>
            <a:r>
              <a:rPr lang="en-AU" b="1" dirty="0"/>
              <a:t>Genesis 1:24-31 </a:t>
            </a:r>
            <a:r>
              <a:rPr lang="en-AU" sz="2000" dirty="0"/>
              <a:t>(RNJB)</a:t>
            </a:r>
            <a:endParaRPr lang="en-US" sz="2000" dirty="0"/>
          </a:p>
        </p:txBody>
      </p:sp>
      <p:sp>
        <p:nvSpPr>
          <p:cNvPr id="3" name="Content Placeholder 2">
            <a:extLst>
              <a:ext uri="{FF2B5EF4-FFF2-40B4-BE49-F238E27FC236}">
                <a16:creationId xmlns:a16="http://schemas.microsoft.com/office/drawing/2014/main" id="{EF12E52E-7FD2-7641-BB17-FBBC58D346EF}"/>
              </a:ext>
            </a:extLst>
          </p:cNvPr>
          <p:cNvSpPr>
            <a:spLocks noGrp="1"/>
          </p:cNvSpPr>
          <p:nvPr>
            <p:ph idx="1"/>
          </p:nvPr>
        </p:nvSpPr>
        <p:spPr>
          <a:xfrm>
            <a:off x="628650" y="932688"/>
            <a:ext cx="7886700" cy="3700035"/>
          </a:xfrm>
        </p:spPr>
        <p:txBody>
          <a:bodyPr>
            <a:normAutofit/>
          </a:bodyPr>
          <a:lstStyle/>
          <a:p>
            <a:pPr marL="0" indent="0">
              <a:buNone/>
            </a:pPr>
            <a:r>
              <a:rPr lang="en-US" dirty="0"/>
              <a:t>God said, ‘Let the earth produce living creatures of every kind; cattle, creeping things and wild animals of every kind, and cattle in theirs, and all creatures that creep along the earth in their own kind.’  God saw that it was good. </a:t>
            </a:r>
            <a:endParaRPr lang="en-NZ" dirty="0"/>
          </a:p>
          <a:p>
            <a:pPr marL="0" indent="0">
              <a:buNone/>
            </a:pPr>
            <a:r>
              <a:rPr lang="en-US" dirty="0"/>
              <a:t>God said, ‘Let us make man in our own image, in the likeness of ourselves, and let them be masters of the fish of the sea, the birds of heaven, the cattle, all the wild animals and all the creatures that creep along the earth.’</a:t>
            </a:r>
          </a:p>
          <a:p>
            <a:pPr marL="0" indent="0">
              <a:buNone/>
            </a:pPr>
            <a:r>
              <a:rPr lang="en-US" dirty="0"/>
              <a:t>	God created man in the image of himself, </a:t>
            </a:r>
          </a:p>
          <a:p>
            <a:pPr marL="0" indent="0">
              <a:buNone/>
            </a:pPr>
            <a:r>
              <a:rPr lang="en-US" dirty="0"/>
              <a:t>	in the image of God he created him,  </a:t>
            </a:r>
          </a:p>
          <a:p>
            <a:pPr marL="0" indent="0">
              <a:buNone/>
            </a:pPr>
            <a:r>
              <a:rPr lang="en-US" dirty="0"/>
              <a:t>	male and female he created them.</a:t>
            </a:r>
          </a:p>
        </p:txBody>
      </p:sp>
    </p:spTree>
    <p:extLst>
      <p:ext uri="{BB962C8B-B14F-4D97-AF65-F5344CB8AC3E}">
        <p14:creationId xmlns:p14="http://schemas.microsoft.com/office/powerpoint/2010/main" val="3933103780"/>
      </p:ext>
    </p:extLst>
  </p:cSld>
  <p:clrMapOvr>
    <a:masterClrMapping/>
  </p:clrMapOvr>
  <mc:AlternateContent xmlns:mc="http://schemas.openxmlformats.org/markup-compatibility/2006" xmlns:p14="http://schemas.microsoft.com/office/powerpoint/2010/main">
    <mc:Choice Requires="p14">
      <p:transition spd="slow" p14:dur="6000" advClick="0" advTm="10000">
        <p:fade/>
      </p:transition>
    </mc:Choice>
    <mc:Fallback xmlns="">
      <p:transition spd="slow" advClick="0" advTm="10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large glass window&#10;&#10;Description automatically generated">
            <a:extLst>
              <a:ext uri="{FF2B5EF4-FFF2-40B4-BE49-F238E27FC236}">
                <a16:creationId xmlns:a16="http://schemas.microsoft.com/office/drawing/2014/main" id="{6C108571-C1AB-3941-BD94-66CFA959312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153118" y="517792"/>
            <a:ext cx="6990882" cy="3931645"/>
          </a:xfrm>
          <a:prstGeom prst="rect">
            <a:avLst/>
          </a:prstGeom>
        </p:spPr>
      </p:pic>
      <p:sp>
        <p:nvSpPr>
          <p:cNvPr id="2" name="TextBox 1">
            <a:extLst>
              <a:ext uri="{FF2B5EF4-FFF2-40B4-BE49-F238E27FC236}">
                <a16:creationId xmlns:a16="http://schemas.microsoft.com/office/drawing/2014/main" id="{284A52F1-87D8-5B48-8763-0020A73F5701}"/>
              </a:ext>
            </a:extLst>
          </p:cNvPr>
          <p:cNvSpPr txBox="1"/>
          <p:nvPr/>
        </p:nvSpPr>
        <p:spPr>
          <a:xfrm>
            <a:off x="352540" y="517792"/>
            <a:ext cx="1641514" cy="2308324"/>
          </a:xfrm>
          <a:prstGeom prst="rect">
            <a:avLst/>
          </a:prstGeom>
          <a:noFill/>
        </p:spPr>
        <p:txBody>
          <a:bodyPr wrap="square" rtlCol="0">
            <a:spAutoFit/>
          </a:bodyPr>
          <a:lstStyle/>
          <a:p>
            <a:r>
              <a:rPr lang="en-US" b="1" dirty="0"/>
              <a:t>The Sixth Day continued</a:t>
            </a:r>
          </a:p>
          <a:p>
            <a:endParaRPr lang="en-US" b="1" dirty="0"/>
          </a:p>
          <a:p>
            <a:r>
              <a:rPr lang="en-US" b="1" dirty="0"/>
              <a:t>Men and women</a:t>
            </a:r>
          </a:p>
          <a:p>
            <a:r>
              <a:rPr lang="en-US" b="1" dirty="0"/>
              <a:t>caring for all that has been created</a:t>
            </a:r>
          </a:p>
        </p:txBody>
      </p:sp>
    </p:spTree>
    <p:extLst>
      <p:ext uri="{BB962C8B-B14F-4D97-AF65-F5344CB8AC3E}">
        <p14:creationId xmlns:p14="http://schemas.microsoft.com/office/powerpoint/2010/main" val="996973667"/>
      </p:ext>
    </p:extLst>
  </p:cSld>
  <p:clrMapOvr>
    <a:masterClrMapping/>
  </p:clrMapOvr>
  <mc:AlternateContent xmlns:mc="http://schemas.openxmlformats.org/markup-compatibility/2006" xmlns:p14="http://schemas.microsoft.com/office/powerpoint/2010/main">
    <mc:Choice Requires="p14">
      <p:transition spd="slow" p14:dur="6000" advClick="0" advTm="10000">
        <p:fade/>
      </p:transition>
    </mc:Choice>
    <mc:Fallback xmlns="">
      <p:transition spd="slow" advClick="0" advTm="10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0F4AF-842E-4748-8554-FCFE5B36F0C3}"/>
              </a:ext>
            </a:extLst>
          </p:cNvPr>
          <p:cNvSpPr>
            <a:spLocks noGrp="1"/>
          </p:cNvSpPr>
          <p:nvPr>
            <p:ph type="title"/>
          </p:nvPr>
        </p:nvSpPr>
        <p:spPr>
          <a:xfrm>
            <a:off x="628650" y="273844"/>
            <a:ext cx="7886700" cy="695640"/>
          </a:xfrm>
        </p:spPr>
        <p:txBody>
          <a:bodyPr>
            <a:normAutofit/>
          </a:bodyPr>
          <a:lstStyle/>
          <a:p>
            <a:r>
              <a:rPr lang="en-AU" b="1" dirty="0"/>
              <a:t>Genesis 1:24-31 </a:t>
            </a:r>
            <a:r>
              <a:rPr lang="en-US" sz="2000" dirty="0"/>
              <a:t>(RNJB)</a:t>
            </a:r>
            <a:r>
              <a:rPr lang="en-NZ" sz="2000" dirty="0"/>
              <a:t> continued</a:t>
            </a:r>
            <a:endParaRPr lang="en-US" sz="2000" dirty="0"/>
          </a:p>
        </p:txBody>
      </p:sp>
      <p:sp>
        <p:nvSpPr>
          <p:cNvPr id="3" name="Content Placeholder 2">
            <a:extLst>
              <a:ext uri="{FF2B5EF4-FFF2-40B4-BE49-F238E27FC236}">
                <a16:creationId xmlns:a16="http://schemas.microsoft.com/office/drawing/2014/main" id="{AD345A27-6F8C-F248-8EA1-0D25E031ACA9}"/>
              </a:ext>
            </a:extLst>
          </p:cNvPr>
          <p:cNvSpPr>
            <a:spLocks noGrp="1"/>
          </p:cNvSpPr>
          <p:nvPr>
            <p:ph idx="1"/>
          </p:nvPr>
        </p:nvSpPr>
        <p:spPr>
          <a:xfrm>
            <a:off x="628650" y="1068636"/>
            <a:ext cx="7886700" cy="3801019"/>
          </a:xfrm>
        </p:spPr>
        <p:txBody>
          <a:bodyPr>
            <a:normAutofit/>
          </a:bodyPr>
          <a:lstStyle/>
          <a:p>
            <a:pPr marL="0" indent="0">
              <a:buNone/>
            </a:pPr>
            <a:r>
              <a:rPr lang="en-US" dirty="0"/>
              <a:t>God blessed them, saying to them, ’Be fruitful, multiply, and fill the earth and subdue it. Be masters of the fish of the sea, the birds of heaven, and all the creatures that move along the earth.’</a:t>
            </a:r>
            <a:endParaRPr lang="en-NZ" dirty="0"/>
          </a:p>
          <a:p>
            <a:pPr marL="0" indent="0">
              <a:buNone/>
            </a:pPr>
            <a:r>
              <a:rPr lang="en-US" b="1" baseline="30000" dirty="0"/>
              <a:t> </a:t>
            </a:r>
            <a:r>
              <a:rPr lang="en-US" dirty="0"/>
              <a:t>God also said, ‘Look, to you I give all the seed-bearing plants on the surface of the earth, and all the trees with seed-bearing fruit; this will be your food. </a:t>
            </a:r>
            <a:r>
              <a:rPr lang="en-US" b="1" baseline="30000" dirty="0"/>
              <a:t> </a:t>
            </a:r>
            <a:r>
              <a:rPr lang="en-US" dirty="0"/>
              <a:t>And to all the wild animals all the birds of heaven and all the living creatures that creep along the ground, I give all the foliage of the plants as their food.’ </a:t>
            </a:r>
          </a:p>
          <a:p>
            <a:pPr marL="0" indent="0">
              <a:buNone/>
            </a:pPr>
            <a:r>
              <a:rPr lang="en-US" dirty="0"/>
              <a:t>And so it was.</a:t>
            </a:r>
            <a:r>
              <a:rPr lang="en-US" b="1" baseline="30000" dirty="0"/>
              <a:t> </a:t>
            </a:r>
            <a:endParaRPr lang="en-NZ" dirty="0"/>
          </a:p>
          <a:p>
            <a:pPr marL="0" indent="0">
              <a:buNone/>
            </a:pPr>
            <a:r>
              <a:rPr lang="en-US" dirty="0"/>
              <a:t>God saw all he had made, and indeed it was very good. And there was evening, and morning, the sixth day.</a:t>
            </a:r>
            <a:endParaRPr lang="en-NZ" dirty="0"/>
          </a:p>
          <a:p>
            <a:endParaRPr lang="en-US" dirty="0"/>
          </a:p>
        </p:txBody>
      </p:sp>
    </p:spTree>
    <p:extLst>
      <p:ext uri="{BB962C8B-B14F-4D97-AF65-F5344CB8AC3E}">
        <p14:creationId xmlns:p14="http://schemas.microsoft.com/office/powerpoint/2010/main" val="3532913124"/>
      </p:ext>
    </p:extLst>
  </p:cSld>
  <p:clrMapOvr>
    <a:masterClrMapping/>
  </p:clrMapOvr>
  <mc:AlternateContent xmlns:mc="http://schemas.openxmlformats.org/markup-compatibility/2006" xmlns:p14="http://schemas.microsoft.com/office/powerpoint/2010/main">
    <mc:Choice Requires="p14">
      <p:transition spd="slow" p14:dur="6000" advClick="0" advTm="10000">
        <p:fade/>
      </p:transition>
    </mc:Choice>
    <mc:Fallback xmlns="">
      <p:transition spd="slow" advClick="0" advTm="10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7707" y="0"/>
            <a:ext cx="7328585" cy="51435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close up of a colorful window&#10;&#10;Description automatically generated">
            <a:extLst>
              <a:ext uri="{FF2B5EF4-FFF2-40B4-BE49-F238E27FC236}">
                <a16:creationId xmlns:a16="http://schemas.microsoft.com/office/drawing/2014/main" id="{733EC192-C076-6844-ACEA-60DFB41903F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190895" y="10"/>
            <a:ext cx="6953105" cy="51434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2" name="TextBox 1">
            <a:extLst>
              <a:ext uri="{FF2B5EF4-FFF2-40B4-BE49-F238E27FC236}">
                <a16:creationId xmlns:a16="http://schemas.microsoft.com/office/drawing/2014/main" id="{E1005810-7A70-7F48-8E38-480C01BB9D56}"/>
              </a:ext>
            </a:extLst>
          </p:cNvPr>
          <p:cNvSpPr txBox="1"/>
          <p:nvPr/>
        </p:nvSpPr>
        <p:spPr>
          <a:xfrm>
            <a:off x="351691" y="422031"/>
            <a:ext cx="1839203" cy="1200329"/>
          </a:xfrm>
          <a:prstGeom prst="rect">
            <a:avLst/>
          </a:prstGeom>
          <a:noFill/>
        </p:spPr>
        <p:txBody>
          <a:bodyPr wrap="square" rtlCol="0">
            <a:spAutoFit/>
          </a:bodyPr>
          <a:lstStyle/>
          <a:p>
            <a:r>
              <a:rPr lang="en-US" b="1" dirty="0"/>
              <a:t>The Seventh Day</a:t>
            </a:r>
          </a:p>
          <a:p>
            <a:endParaRPr lang="en-US" b="1" dirty="0"/>
          </a:p>
          <a:p>
            <a:r>
              <a:rPr lang="en-US" b="1" dirty="0"/>
              <a:t>A Holy Time of Blessing &amp; Rest</a:t>
            </a:r>
          </a:p>
        </p:txBody>
      </p:sp>
    </p:spTree>
    <p:extLst>
      <p:ext uri="{BB962C8B-B14F-4D97-AF65-F5344CB8AC3E}">
        <p14:creationId xmlns:p14="http://schemas.microsoft.com/office/powerpoint/2010/main" val="1832247553"/>
      </p:ext>
    </p:extLst>
  </p:cSld>
  <p:clrMapOvr>
    <a:masterClrMapping/>
  </p:clrMapOvr>
  <mc:AlternateContent xmlns:mc="http://schemas.openxmlformats.org/markup-compatibility/2006" xmlns:p14="http://schemas.microsoft.com/office/powerpoint/2010/main">
    <mc:Choice Requires="p14">
      <p:transition spd="slow" p14:dur="6000" advClick="0" advTm="10000">
        <p:fade/>
      </p:transition>
    </mc:Choice>
    <mc:Fallback xmlns="">
      <p:transition spd="slow" advClick="0" advTm="10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D168E-CADD-7F49-AC8A-695D4F0B05C4}"/>
              </a:ext>
            </a:extLst>
          </p:cNvPr>
          <p:cNvSpPr>
            <a:spLocks noGrp="1"/>
          </p:cNvSpPr>
          <p:nvPr>
            <p:ph type="title"/>
          </p:nvPr>
        </p:nvSpPr>
        <p:spPr/>
        <p:txBody>
          <a:bodyPr>
            <a:normAutofit/>
          </a:bodyPr>
          <a:lstStyle/>
          <a:p>
            <a:r>
              <a:rPr lang="en-AU" b="1" dirty="0"/>
              <a:t>Genesis 2:1-4 </a:t>
            </a:r>
            <a:r>
              <a:rPr lang="en-AU" sz="2200" dirty="0"/>
              <a:t>(RNJB)</a:t>
            </a:r>
            <a:br>
              <a:rPr lang="en-NZ" sz="2200" dirty="0"/>
            </a:br>
            <a:endParaRPr lang="en-US" sz="2200" dirty="0"/>
          </a:p>
        </p:txBody>
      </p:sp>
      <p:sp>
        <p:nvSpPr>
          <p:cNvPr id="3" name="Content Placeholder 2">
            <a:extLst>
              <a:ext uri="{FF2B5EF4-FFF2-40B4-BE49-F238E27FC236}">
                <a16:creationId xmlns:a16="http://schemas.microsoft.com/office/drawing/2014/main" id="{10C0734E-41E4-F24A-BBDD-0354A8908553}"/>
              </a:ext>
            </a:extLst>
          </p:cNvPr>
          <p:cNvSpPr>
            <a:spLocks noGrp="1"/>
          </p:cNvSpPr>
          <p:nvPr>
            <p:ph idx="1"/>
          </p:nvPr>
        </p:nvSpPr>
        <p:spPr>
          <a:xfrm>
            <a:off x="628650" y="1145754"/>
            <a:ext cx="7886700" cy="3486969"/>
          </a:xfrm>
        </p:spPr>
        <p:txBody>
          <a:bodyPr/>
          <a:lstStyle/>
          <a:p>
            <a:pPr marL="0" indent="0">
              <a:buNone/>
            </a:pPr>
            <a:r>
              <a:rPr lang="en-AU" dirty="0"/>
              <a:t>Thus the heavens and the earth were completed, and all their array.  On the seventh day God completed the work he had done. He rested on the seventh day after all the work he had been doing. </a:t>
            </a:r>
            <a:endParaRPr lang="en-AU" b="1" dirty="0"/>
          </a:p>
          <a:p>
            <a:pPr marL="0" indent="0">
              <a:buNone/>
            </a:pPr>
            <a:endParaRPr lang="en-AU" dirty="0"/>
          </a:p>
          <a:p>
            <a:pPr marL="0" indent="0">
              <a:buNone/>
            </a:pPr>
            <a:r>
              <a:rPr lang="en-AU" dirty="0"/>
              <a:t>God blessed the seventh day and made it holy, because on the day he rested after all his work of creating. </a:t>
            </a:r>
          </a:p>
          <a:p>
            <a:pPr marL="0" indent="0">
              <a:buNone/>
            </a:pPr>
            <a:endParaRPr lang="en-NZ" dirty="0"/>
          </a:p>
          <a:p>
            <a:pPr marL="0" indent="0">
              <a:buNone/>
            </a:pPr>
            <a:r>
              <a:rPr lang="en-AU" b="1" dirty="0"/>
              <a:t> </a:t>
            </a:r>
            <a:r>
              <a:rPr lang="en-AU" dirty="0"/>
              <a:t>Such was the origin of heaven and the earth when they were created.</a:t>
            </a:r>
            <a:endParaRPr lang="en-NZ" dirty="0"/>
          </a:p>
          <a:p>
            <a:endParaRPr lang="en-US" dirty="0"/>
          </a:p>
        </p:txBody>
      </p:sp>
    </p:spTree>
    <p:extLst>
      <p:ext uri="{BB962C8B-B14F-4D97-AF65-F5344CB8AC3E}">
        <p14:creationId xmlns:p14="http://schemas.microsoft.com/office/powerpoint/2010/main" val="2215930792"/>
      </p:ext>
    </p:extLst>
  </p:cSld>
  <p:clrMapOvr>
    <a:masterClrMapping/>
  </p:clrMapOvr>
  <mc:AlternateContent xmlns:mc="http://schemas.openxmlformats.org/markup-compatibility/2006" xmlns:p14="http://schemas.microsoft.com/office/powerpoint/2010/main">
    <mc:Choice Requires="p14">
      <p:transition spd="slow" p14:dur="6000" advClick="0" advTm="10000">
        <p:fade/>
      </p:transition>
    </mc:Choice>
    <mc:Fallback xmlns="">
      <p:transition spd="slow" advClick="0" advTm="10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B54BFD6F-073D-504E-863D-F81410C3B914}"/>
              </a:ext>
            </a:extLst>
          </p:cNvPr>
          <p:cNvSpPr>
            <a:spLocks noGrp="1"/>
          </p:cNvSpPr>
          <p:nvPr>
            <p:ph type="title"/>
          </p:nvPr>
        </p:nvSpPr>
        <p:spPr>
          <a:xfrm>
            <a:off x="628650" y="273844"/>
            <a:ext cx="5376706" cy="912699"/>
          </a:xfrm>
        </p:spPr>
        <p:txBody>
          <a:bodyPr>
            <a:normAutofit/>
          </a:bodyPr>
          <a:lstStyle/>
          <a:p>
            <a:pPr algn="ctr"/>
            <a:r>
              <a:rPr lang="en-US" sz="4000" b="1" dirty="0">
                <a:solidFill>
                  <a:schemeClr val="bg1"/>
                </a:solidFill>
                <a:latin typeface="+mn-lt"/>
              </a:rPr>
              <a:t>           THANK YOU</a:t>
            </a:r>
          </a:p>
        </p:txBody>
      </p:sp>
      <p:sp useBgFill="1">
        <p:nvSpPr>
          <p:cNvPr id="3" name="Content Placeholder 2">
            <a:extLst>
              <a:ext uri="{FF2B5EF4-FFF2-40B4-BE49-F238E27FC236}">
                <a16:creationId xmlns:a16="http://schemas.microsoft.com/office/drawing/2014/main" id="{87CFE2CB-CB16-314C-94EC-725AF80F072E}"/>
              </a:ext>
            </a:extLst>
          </p:cNvPr>
          <p:cNvSpPr>
            <a:spLocks noGrp="1"/>
          </p:cNvSpPr>
          <p:nvPr>
            <p:ph idx="1"/>
          </p:nvPr>
        </p:nvSpPr>
        <p:spPr>
          <a:xfrm>
            <a:off x="1785257" y="1556657"/>
            <a:ext cx="4365172" cy="1545772"/>
          </a:xfrm>
        </p:spPr>
        <p:txBody>
          <a:bodyPr>
            <a:normAutofit/>
          </a:bodyPr>
          <a:lstStyle/>
          <a:p>
            <a:pPr marL="0" indent="0" algn="ctr">
              <a:buNone/>
            </a:pPr>
            <a:r>
              <a:rPr lang="en-US" dirty="0">
                <a:solidFill>
                  <a:schemeClr val="bg1"/>
                </a:solidFill>
              </a:rPr>
              <a:t>Thanks to Glen McCullough for providing the images of the Creation used in this presentation.</a:t>
            </a:r>
          </a:p>
        </p:txBody>
      </p:sp>
    </p:spTree>
    <p:extLst>
      <p:ext uri="{BB962C8B-B14F-4D97-AF65-F5344CB8AC3E}">
        <p14:creationId xmlns:p14="http://schemas.microsoft.com/office/powerpoint/2010/main" val="1740577953"/>
      </p:ext>
    </p:extLst>
  </p:cSld>
  <p:clrMapOvr>
    <a:masterClrMapping/>
  </p:clrMapOvr>
  <mc:AlternateContent xmlns:mc="http://schemas.openxmlformats.org/markup-compatibility/2006" xmlns:p14="http://schemas.microsoft.com/office/powerpoint/2010/main">
    <mc:Choice Requires="p14">
      <p:transition spd="slow" p14:dur="6000" advClick="0" advTm="10000">
        <p:fade/>
      </p:transition>
    </mc:Choice>
    <mc:Fallback xmlns="">
      <p:transition spd="slow" advClick="0" advTm="10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in front of a window&#10;&#10;Description automatically generated">
            <a:extLst>
              <a:ext uri="{FF2B5EF4-FFF2-40B4-BE49-F238E27FC236}">
                <a16:creationId xmlns:a16="http://schemas.microsoft.com/office/drawing/2014/main" id="{27BD2367-0C2F-7A4A-A82D-6A365FA07635}"/>
              </a:ext>
            </a:extLst>
          </p:cNvPr>
          <p:cNvPicPr>
            <a:picLocks noChangeAspect="1"/>
          </p:cNvPicPr>
          <p:nvPr/>
        </p:nvPicPr>
        <p:blipFill>
          <a:blip r:embed="rId2"/>
          <a:stretch>
            <a:fillRect/>
          </a:stretch>
        </p:blipFill>
        <p:spPr>
          <a:xfrm>
            <a:off x="2138473" y="138223"/>
            <a:ext cx="4901610" cy="4901610"/>
          </a:xfrm>
          <a:prstGeom prst="rect">
            <a:avLst/>
          </a:prstGeom>
        </p:spPr>
      </p:pic>
      <p:sp>
        <p:nvSpPr>
          <p:cNvPr id="2" name="TextBox 1">
            <a:extLst>
              <a:ext uri="{FF2B5EF4-FFF2-40B4-BE49-F238E27FC236}">
                <a16:creationId xmlns:a16="http://schemas.microsoft.com/office/drawing/2014/main" id="{38876BE7-1530-3842-8793-D101E6653004}"/>
              </a:ext>
            </a:extLst>
          </p:cNvPr>
          <p:cNvSpPr txBox="1"/>
          <p:nvPr/>
        </p:nvSpPr>
        <p:spPr>
          <a:xfrm>
            <a:off x="330506" y="242371"/>
            <a:ext cx="1410159" cy="1477328"/>
          </a:xfrm>
          <a:prstGeom prst="rect">
            <a:avLst/>
          </a:prstGeom>
          <a:noFill/>
        </p:spPr>
        <p:txBody>
          <a:bodyPr wrap="square" rtlCol="0">
            <a:spAutoFit/>
          </a:bodyPr>
          <a:lstStyle/>
          <a:p>
            <a:r>
              <a:rPr lang="en-US" b="1" dirty="0"/>
              <a:t>The First Day</a:t>
            </a:r>
          </a:p>
          <a:p>
            <a:endParaRPr lang="en-US" b="1" dirty="0"/>
          </a:p>
          <a:p>
            <a:r>
              <a:rPr lang="en-US" b="1" dirty="0"/>
              <a:t>From Darkness to Light</a:t>
            </a:r>
          </a:p>
        </p:txBody>
      </p:sp>
    </p:spTree>
    <p:extLst>
      <p:ext uri="{BB962C8B-B14F-4D97-AF65-F5344CB8AC3E}">
        <p14:creationId xmlns:p14="http://schemas.microsoft.com/office/powerpoint/2010/main" val="2305348996"/>
      </p:ext>
    </p:extLst>
  </p:cSld>
  <p:clrMapOvr>
    <a:masterClrMapping/>
  </p:clrMapOvr>
  <mc:AlternateContent xmlns:mc="http://schemas.openxmlformats.org/markup-compatibility/2006" xmlns:p14="http://schemas.microsoft.com/office/powerpoint/2010/main">
    <mc:Choice Requires="p14">
      <p:transition spd="slow" p14:dur="6000" advClick="0" advTm="10000">
        <p:fade/>
      </p:transition>
    </mc:Choice>
    <mc:Fallback xmlns="">
      <p:transition spd="slow" advClick="0" advTm="10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24841-E4D1-8942-91B2-B7DA465ECA70}"/>
              </a:ext>
            </a:extLst>
          </p:cNvPr>
          <p:cNvSpPr>
            <a:spLocks noGrp="1"/>
          </p:cNvSpPr>
          <p:nvPr>
            <p:ph type="title"/>
          </p:nvPr>
        </p:nvSpPr>
        <p:spPr/>
        <p:txBody>
          <a:bodyPr>
            <a:normAutofit/>
          </a:bodyPr>
          <a:lstStyle/>
          <a:p>
            <a:r>
              <a:rPr lang="en-NZ" b="1" dirty="0"/>
              <a:t>Genesis </a:t>
            </a:r>
            <a:r>
              <a:rPr lang="en-AU" b="1" dirty="0"/>
              <a:t>1:1-5  </a:t>
            </a:r>
            <a:r>
              <a:rPr lang="en-AU" sz="2200" dirty="0"/>
              <a:t>(RNJB)</a:t>
            </a:r>
            <a:br>
              <a:rPr lang="en-NZ" sz="2200" dirty="0"/>
            </a:br>
            <a:endParaRPr lang="en-US" sz="2200" dirty="0"/>
          </a:p>
        </p:txBody>
      </p:sp>
      <p:sp>
        <p:nvSpPr>
          <p:cNvPr id="3" name="Content Placeholder 2">
            <a:extLst>
              <a:ext uri="{FF2B5EF4-FFF2-40B4-BE49-F238E27FC236}">
                <a16:creationId xmlns:a16="http://schemas.microsoft.com/office/drawing/2014/main" id="{7B450FD8-FF3A-9C44-80BC-FA4B4A160C2D}"/>
              </a:ext>
            </a:extLst>
          </p:cNvPr>
          <p:cNvSpPr>
            <a:spLocks noGrp="1"/>
          </p:cNvSpPr>
          <p:nvPr>
            <p:ph idx="1"/>
          </p:nvPr>
        </p:nvSpPr>
        <p:spPr>
          <a:xfrm>
            <a:off x="658368" y="1042416"/>
            <a:ext cx="7886700" cy="3645171"/>
          </a:xfrm>
        </p:spPr>
        <p:txBody>
          <a:bodyPr/>
          <a:lstStyle/>
          <a:p>
            <a:pPr marL="0" indent="0">
              <a:buNone/>
            </a:pPr>
            <a:r>
              <a:rPr lang="en-US" dirty="0"/>
              <a:t>In the beginning, God created heaven and earth.  Now the earth was formless void, there was darkness was over the deep, with the Spirit of God sweeping over the waters. God said ‘Let there be light’, and there was light.  </a:t>
            </a:r>
            <a:endParaRPr lang="en-NZ" dirty="0"/>
          </a:p>
          <a:p>
            <a:pPr marL="0" indent="0">
              <a:buNone/>
            </a:pPr>
            <a:r>
              <a:rPr lang="en-US" dirty="0"/>
              <a:t> </a:t>
            </a:r>
            <a:endParaRPr lang="en-NZ" dirty="0"/>
          </a:p>
          <a:p>
            <a:pPr marL="0" indent="0">
              <a:buNone/>
            </a:pPr>
            <a:r>
              <a:rPr lang="en-US" dirty="0"/>
              <a:t>God saw that light was good, and God separated light from darkness.  God called light ‘day’, and darkness he called ‘night’.  </a:t>
            </a:r>
          </a:p>
          <a:p>
            <a:pPr marL="0" indent="0">
              <a:buNone/>
            </a:pPr>
            <a:endParaRPr lang="en-NZ" dirty="0"/>
          </a:p>
          <a:p>
            <a:pPr marL="0" indent="0">
              <a:buNone/>
            </a:pPr>
            <a:r>
              <a:rPr lang="en-US" dirty="0"/>
              <a:t>And there was evening, and morning - the first day.</a:t>
            </a:r>
            <a:endParaRPr lang="en-NZ" dirty="0"/>
          </a:p>
          <a:p>
            <a:endParaRPr lang="en-US" dirty="0"/>
          </a:p>
        </p:txBody>
      </p:sp>
    </p:spTree>
    <p:extLst>
      <p:ext uri="{BB962C8B-B14F-4D97-AF65-F5344CB8AC3E}">
        <p14:creationId xmlns:p14="http://schemas.microsoft.com/office/powerpoint/2010/main" val="1443467817"/>
      </p:ext>
    </p:extLst>
  </p:cSld>
  <p:clrMapOvr>
    <a:masterClrMapping/>
  </p:clrMapOvr>
  <mc:AlternateContent xmlns:mc="http://schemas.openxmlformats.org/markup-compatibility/2006" xmlns:p14="http://schemas.microsoft.com/office/powerpoint/2010/main">
    <mc:Choice Requires="p14">
      <p:transition spd="slow" p14:dur="6000" advClick="0" advTm="10000">
        <p:fade/>
      </p:transition>
    </mc:Choice>
    <mc:Fallback xmlns="">
      <p:transition spd="slow" advClick="0" advTm="10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uilding next to a window&#10;&#10;Description automatically generated">
            <a:extLst>
              <a:ext uri="{FF2B5EF4-FFF2-40B4-BE49-F238E27FC236}">
                <a16:creationId xmlns:a16="http://schemas.microsoft.com/office/drawing/2014/main" id="{DB704B67-9549-2E42-BDFA-1D90F610C2C5}"/>
              </a:ext>
            </a:extLst>
          </p:cNvPr>
          <p:cNvPicPr>
            <a:picLocks noChangeAspect="1"/>
          </p:cNvPicPr>
          <p:nvPr/>
        </p:nvPicPr>
        <p:blipFill>
          <a:blip r:embed="rId2"/>
          <a:stretch>
            <a:fillRect/>
          </a:stretch>
        </p:blipFill>
        <p:spPr>
          <a:xfrm>
            <a:off x="2176272" y="176022"/>
            <a:ext cx="4761738" cy="4761738"/>
          </a:xfrm>
          <a:prstGeom prst="rect">
            <a:avLst/>
          </a:prstGeom>
        </p:spPr>
      </p:pic>
      <p:sp>
        <p:nvSpPr>
          <p:cNvPr id="2" name="TextBox 1">
            <a:extLst>
              <a:ext uri="{FF2B5EF4-FFF2-40B4-BE49-F238E27FC236}">
                <a16:creationId xmlns:a16="http://schemas.microsoft.com/office/drawing/2014/main" id="{CC9353AE-DB07-154D-B7B9-2A778FFCAD2F}"/>
              </a:ext>
            </a:extLst>
          </p:cNvPr>
          <p:cNvSpPr txBox="1"/>
          <p:nvPr/>
        </p:nvSpPr>
        <p:spPr>
          <a:xfrm>
            <a:off x="297456" y="528809"/>
            <a:ext cx="1795749" cy="936433"/>
          </a:xfrm>
          <a:prstGeom prst="rect">
            <a:avLst/>
          </a:prstGeom>
          <a:noFill/>
        </p:spPr>
        <p:txBody>
          <a:bodyPr wrap="square" rtlCol="0">
            <a:spAutoFit/>
          </a:bodyPr>
          <a:lstStyle/>
          <a:p>
            <a:r>
              <a:rPr lang="en-US" b="1" dirty="0"/>
              <a:t>The Second Day</a:t>
            </a:r>
          </a:p>
          <a:p>
            <a:endParaRPr lang="en-US" b="1" dirty="0"/>
          </a:p>
          <a:p>
            <a:r>
              <a:rPr lang="en-US" b="1" dirty="0"/>
              <a:t>Sky, Sea &amp; Earth</a:t>
            </a:r>
          </a:p>
        </p:txBody>
      </p:sp>
    </p:spTree>
    <p:extLst>
      <p:ext uri="{BB962C8B-B14F-4D97-AF65-F5344CB8AC3E}">
        <p14:creationId xmlns:p14="http://schemas.microsoft.com/office/powerpoint/2010/main" val="906464309"/>
      </p:ext>
    </p:extLst>
  </p:cSld>
  <p:clrMapOvr>
    <a:masterClrMapping/>
  </p:clrMapOvr>
  <mc:AlternateContent xmlns:mc="http://schemas.openxmlformats.org/markup-compatibility/2006" xmlns:p14="http://schemas.microsoft.com/office/powerpoint/2010/main">
    <mc:Choice Requires="p14">
      <p:transition spd="slow" p14:dur="6000" advClick="0" advTm="10000">
        <p:fade/>
      </p:transition>
    </mc:Choice>
    <mc:Fallback xmlns="">
      <p:transition spd="slow" advClick="0" advTm="10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4AB-0DF2-FB46-86B2-6E5BD014ACB2}"/>
              </a:ext>
            </a:extLst>
          </p:cNvPr>
          <p:cNvSpPr>
            <a:spLocks noGrp="1"/>
          </p:cNvSpPr>
          <p:nvPr>
            <p:ph type="title"/>
          </p:nvPr>
        </p:nvSpPr>
        <p:spPr/>
        <p:txBody>
          <a:bodyPr>
            <a:normAutofit fontScale="90000"/>
          </a:bodyPr>
          <a:lstStyle/>
          <a:p>
            <a:r>
              <a:rPr lang="en-NZ" b="1" dirty="0"/>
              <a:t>Genesis </a:t>
            </a:r>
            <a:r>
              <a:rPr lang="en-AU" b="1" dirty="0"/>
              <a:t>1:6-11 </a:t>
            </a:r>
            <a:r>
              <a:rPr lang="en-AU" sz="2200" dirty="0"/>
              <a:t>(RNJB)</a:t>
            </a:r>
            <a:r>
              <a:rPr lang="en-AU" sz="2200" b="1" dirty="0"/>
              <a:t> </a:t>
            </a:r>
            <a:br>
              <a:rPr lang="en-NZ" dirty="0"/>
            </a:br>
            <a:endParaRPr lang="en-US" dirty="0"/>
          </a:p>
        </p:txBody>
      </p:sp>
      <p:sp>
        <p:nvSpPr>
          <p:cNvPr id="3" name="Content Placeholder 2">
            <a:extLst>
              <a:ext uri="{FF2B5EF4-FFF2-40B4-BE49-F238E27FC236}">
                <a16:creationId xmlns:a16="http://schemas.microsoft.com/office/drawing/2014/main" id="{57A995C8-5A54-BE45-AD68-48387DE31A8D}"/>
              </a:ext>
            </a:extLst>
          </p:cNvPr>
          <p:cNvSpPr>
            <a:spLocks noGrp="1"/>
          </p:cNvSpPr>
          <p:nvPr>
            <p:ph idx="1"/>
          </p:nvPr>
        </p:nvSpPr>
        <p:spPr>
          <a:xfrm>
            <a:off x="438912" y="987552"/>
            <a:ext cx="8076438" cy="3645171"/>
          </a:xfrm>
        </p:spPr>
        <p:txBody>
          <a:bodyPr>
            <a:normAutofit/>
          </a:bodyPr>
          <a:lstStyle/>
          <a:p>
            <a:pPr marL="0" indent="0">
              <a:buNone/>
            </a:pPr>
            <a:r>
              <a:rPr lang="en-NZ" dirty="0"/>
              <a:t>God said, ‘Let there be a dome in the midst of the waters to divide the  waters in two.’ And so it was, God made the dome and it divided the waters under the dome from the waters above the dome. God called the dome ‘sky.’</a:t>
            </a:r>
          </a:p>
          <a:p>
            <a:pPr marL="0" indent="0">
              <a:buNone/>
            </a:pPr>
            <a:r>
              <a:rPr lang="en-NZ" dirty="0"/>
              <a:t>And there was evening, and morning- the second day.</a:t>
            </a:r>
          </a:p>
          <a:p>
            <a:pPr marL="0" indent="0">
              <a:buNone/>
            </a:pPr>
            <a:r>
              <a:rPr lang="en-NZ" dirty="0"/>
              <a:t> </a:t>
            </a:r>
          </a:p>
          <a:p>
            <a:pPr marL="0" indent="0">
              <a:buNone/>
            </a:pPr>
            <a:r>
              <a:rPr lang="en-NZ" dirty="0"/>
              <a:t>God said, ‘Let the waters under the sky come together into a single mass, and let dry land appear.’ And so it was. </a:t>
            </a:r>
          </a:p>
          <a:p>
            <a:pPr marL="0" indent="0">
              <a:buNone/>
            </a:pPr>
            <a:r>
              <a:rPr lang="en-NZ" dirty="0"/>
              <a:t>God called the dry land ‘earth,’ and the mass of waters ‘seas.’ </a:t>
            </a:r>
          </a:p>
          <a:p>
            <a:pPr marL="0" indent="0">
              <a:buNone/>
            </a:pPr>
            <a:r>
              <a:rPr lang="en-NZ" dirty="0"/>
              <a:t>And God saw that it was good.</a:t>
            </a:r>
          </a:p>
          <a:p>
            <a:endParaRPr lang="en-US" dirty="0"/>
          </a:p>
        </p:txBody>
      </p:sp>
    </p:spTree>
    <p:extLst>
      <p:ext uri="{BB962C8B-B14F-4D97-AF65-F5344CB8AC3E}">
        <p14:creationId xmlns:p14="http://schemas.microsoft.com/office/powerpoint/2010/main" val="3927857702"/>
      </p:ext>
    </p:extLst>
  </p:cSld>
  <p:clrMapOvr>
    <a:masterClrMapping/>
  </p:clrMapOvr>
  <mc:AlternateContent xmlns:mc="http://schemas.openxmlformats.org/markup-compatibility/2006" xmlns:p14="http://schemas.microsoft.com/office/powerpoint/2010/main">
    <mc:Choice Requires="p14">
      <p:transition spd="slow" p14:dur="6000" advClick="0" advTm="10000">
        <p:fade/>
      </p:transition>
    </mc:Choice>
    <mc:Fallback xmlns="">
      <p:transition spd="slow" advClick="0" advTm="10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oup of people in front of a window&#10;&#10;Description automatically generated">
            <a:extLst>
              <a:ext uri="{FF2B5EF4-FFF2-40B4-BE49-F238E27FC236}">
                <a16:creationId xmlns:a16="http://schemas.microsoft.com/office/drawing/2014/main" id="{1D352682-CBDD-0A44-BFF7-DC6877F9193E}"/>
              </a:ext>
            </a:extLst>
          </p:cNvPr>
          <p:cNvPicPr>
            <a:picLocks noChangeAspect="1"/>
          </p:cNvPicPr>
          <p:nvPr/>
        </p:nvPicPr>
        <p:blipFill>
          <a:blip r:embed="rId2"/>
          <a:stretch>
            <a:fillRect/>
          </a:stretch>
        </p:blipFill>
        <p:spPr>
          <a:xfrm>
            <a:off x="2178365" y="77118"/>
            <a:ext cx="4787270" cy="4787270"/>
          </a:xfrm>
          <a:prstGeom prst="rect">
            <a:avLst/>
          </a:prstGeom>
        </p:spPr>
      </p:pic>
      <p:sp>
        <p:nvSpPr>
          <p:cNvPr id="2" name="TextBox 1">
            <a:extLst>
              <a:ext uri="{FF2B5EF4-FFF2-40B4-BE49-F238E27FC236}">
                <a16:creationId xmlns:a16="http://schemas.microsoft.com/office/drawing/2014/main" id="{F1FDB34E-B07C-2543-A901-7D6058F985F5}"/>
              </a:ext>
            </a:extLst>
          </p:cNvPr>
          <p:cNvSpPr txBox="1"/>
          <p:nvPr/>
        </p:nvSpPr>
        <p:spPr>
          <a:xfrm>
            <a:off x="264405" y="385590"/>
            <a:ext cx="1503360" cy="1200329"/>
          </a:xfrm>
          <a:prstGeom prst="rect">
            <a:avLst/>
          </a:prstGeom>
          <a:noFill/>
        </p:spPr>
        <p:txBody>
          <a:bodyPr wrap="none" rtlCol="0">
            <a:spAutoFit/>
          </a:bodyPr>
          <a:lstStyle/>
          <a:p>
            <a:r>
              <a:rPr lang="en-US" b="1" dirty="0"/>
              <a:t>The Third Day</a:t>
            </a:r>
          </a:p>
          <a:p>
            <a:endParaRPr lang="en-US" b="1" dirty="0"/>
          </a:p>
          <a:p>
            <a:r>
              <a:rPr lang="en-US" b="1" dirty="0"/>
              <a:t>Plants, Seeds </a:t>
            </a:r>
          </a:p>
          <a:p>
            <a:r>
              <a:rPr lang="en-US" b="1" dirty="0"/>
              <a:t>&amp; Fruit</a:t>
            </a:r>
          </a:p>
        </p:txBody>
      </p:sp>
    </p:spTree>
    <p:extLst>
      <p:ext uri="{BB962C8B-B14F-4D97-AF65-F5344CB8AC3E}">
        <p14:creationId xmlns:p14="http://schemas.microsoft.com/office/powerpoint/2010/main" val="561953871"/>
      </p:ext>
    </p:extLst>
  </p:cSld>
  <p:clrMapOvr>
    <a:masterClrMapping/>
  </p:clrMapOvr>
  <mc:AlternateContent xmlns:mc="http://schemas.openxmlformats.org/markup-compatibility/2006" xmlns:p14="http://schemas.microsoft.com/office/powerpoint/2010/main">
    <mc:Choice Requires="p14">
      <p:transition spd="slow" p14:dur="6000" advClick="0" advTm="10000">
        <p:fade/>
      </p:transition>
    </mc:Choice>
    <mc:Fallback xmlns="">
      <p:transition spd="slow" advClick="0" advTm="10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3E93A-5FDB-0F44-9313-D8ADD3D6C0B4}"/>
              </a:ext>
            </a:extLst>
          </p:cNvPr>
          <p:cNvSpPr>
            <a:spLocks noGrp="1"/>
          </p:cNvSpPr>
          <p:nvPr>
            <p:ph type="title"/>
          </p:nvPr>
        </p:nvSpPr>
        <p:spPr/>
        <p:txBody>
          <a:bodyPr>
            <a:normAutofit/>
          </a:bodyPr>
          <a:lstStyle/>
          <a:p>
            <a:r>
              <a:rPr lang="en-NZ" b="1" dirty="0"/>
              <a:t>Genesis 1:11-13 </a:t>
            </a:r>
            <a:r>
              <a:rPr lang="en-NZ" sz="2200" dirty="0"/>
              <a:t>(RNJB)</a:t>
            </a:r>
            <a:br>
              <a:rPr lang="en-NZ" sz="2200" dirty="0"/>
            </a:br>
            <a:endParaRPr lang="en-US" sz="2200" dirty="0"/>
          </a:p>
        </p:txBody>
      </p:sp>
      <p:sp>
        <p:nvSpPr>
          <p:cNvPr id="3" name="Content Placeholder 2">
            <a:extLst>
              <a:ext uri="{FF2B5EF4-FFF2-40B4-BE49-F238E27FC236}">
                <a16:creationId xmlns:a16="http://schemas.microsoft.com/office/drawing/2014/main" id="{FC812B85-7A87-CF4A-BE26-BC79832948D3}"/>
              </a:ext>
            </a:extLst>
          </p:cNvPr>
          <p:cNvSpPr>
            <a:spLocks noGrp="1"/>
          </p:cNvSpPr>
          <p:nvPr>
            <p:ph idx="1"/>
          </p:nvPr>
        </p:nvSpPr>
        <p:spPr>
          <a:xfrm>
            <a:off x="628650" y="1097280"/>
            <a:ext cx="7886700" cy="3535443"/>
          </a:xfrm>
        </p:spPr>
        <p:txBody>
          <a:bodyPr/>
          <a:lstStyle/>
          <a:p>
            <a:pPr marL="0" indent="0">
              <a:buNone/>
            </a:pPr>
            <a:r>
              <a:rPr lang="en-NZ" dirty="0"/>
              <a:t>God said, ‘Let the earth produce vegetation : seed-bearing plants, and  fruit trees on earth, each bearing fruit of its own kind within it.’   </a:t>
            </a:r>
          </a:p>
          <a:p>
            <a:pPr marL="0" indent="0">
              <a:buNone/>
            </a:pPr>
            <a:r>
              <a:rPr lang="en-NZ" dirty="0"/>
              <a:t>And so it was. </a:t>
            </a:r>
          </a:p>
          <a:p>
            <a:pPr marL="0" indent="0">
              <a:buNone/>
            </a:pPr>
            <a:r>
              <a:rPr lang="en-NZ" dirty="0"/>
              <a:t>The earth produced vegetation: the various kinds of seed-bearing plants and the fruit trees, each bearing fruit of its own kind within it.</a:t>
            </a:r>
          </a:p>
          <a:p>
            <a:pPr marL="0" indent="0">
              <a:buNone/>
            </a:pPr>
            <a:r>
              <a:rPr lang="en-NZ" dirty="0"/>
              <a:t>God saw that it was good.</a:t>
            </a:r>
          </a:p>
          <a:p>
            <a:pPr marL="0" indent="0">
              <a:buNone/>
            </a:pPr>
            <a:r>
              <a:rPr lang="en-NZ" dirty="0"/>
              <a:t>And there was evening and morning, the third day.</a:t>
            </a:r>
          </a:p>
          <a:p>
            <a:pPr marL="0" indent="0">
              <a:buNone/>
            </a:pPr>
            <a:endParaRPr lang="en-US" dirty="0"/>
          </a:p>
        </p:txBody>
      </p:sp>
    </p:spTree>
    <p:extLst>
      <p:ext uri="{BB962C8B-B14F-4D97-AF65-F5344CB8AC3E}">
        <p14:creationId xmlns:p14="http://schemas.microsoft.com/office/powerpoint/2010/main" val="1103510201"/>
      </p:ext>
    </p:extLst>
  </p:cSld>
  <p:clrMapOvr>
    <a:masterClrMapping/>
  </p:clrMapOvr>
  <mc:AlternateContent xmlns:mc="http://schemas.openxmlformats.org/markup-compatibility/2006" xmlns:p14="http://schemas.microsoft.com/office/powerpoint/2010/main">
    <mc:Choice Requires="p14">
      <p:transition spd="slow" p14:dur="6000" advClick="0" advTm="10000">
        <p:fade/>
      </p:transition>
    </mc:Choice>
    <mc:Fallback xmlns="">
      <p:transition spd="slow" advClick="0" advTm="10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7707" y="0"/>
            <a:ext cx="7328585" cy="51435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view of a large window&#10;&#10;Description automatically generated">
            <a:extLst>
              <a:ext uri="{FF2B5EF4-FFF2-40B4-BE49-F238E27FC236}">
                <a16:creationId xmlns:a16="http://schemas.microsoft.com/office/drawing/2014/main" id="{5EAF8C19-7F1A-4348-80AA-491390173E4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108999" y="10"/>
            <a:ext cx="6953105" cy="51434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2" name="TextBox 1">
            <a:extLst>
              <a:ext uri="{FF2B5EF4-FFF2-40B4-BE49-F238E27FC236}">
                <a16:creationId xmlns:a16="http://schemas.microsoft.com/office/drawing/2014/main" id="{076F6FFB-707C-4343-A93B-D4386EB0EB7A}"/>
              </a:ext>
            </a:extLst>
          </p:cNvPr>
          <p:cNvSpPr txBox="1"/>
          <p:nvPr/>
        </p:nvSpPr>
        <p:spPr>
          <a:xfrm>
            <a:off x="319489" y="440675"/>
            <a:ext cx="1695446" cy="1477328"/>
          </a:xfrm>
          <a:prstGeom prst="rect">
            <a:avLst/>
          </a:prstGeom>
          <a:noFill/>
        </p:spPr>
        <p:txBody>
          <a:bodyPr wrap="square" rtlCol="0">
            <a:spAutoFit/>
          </a:bodyPr>
          <a:lstStyle/>
          <a:p>
            <a:r>
              <a:rPr lang="en-US" b="1" dirty="0"/>
              <a:t>The Fourth Day</a:t>
            </a:r>
          </a:p>
          <a:p>
            <a:endParaRPr lang="en-US" b="1" dirty="0"/>
          </a:p>
          <a:p>
            <a:r>
              <a:rPr lang="en-US" b="1" dirty="0"/>
              <a:t>Sun, Moon </a:t>
            </a:r>
          </a:p>
          <a:p>
            <a:r>
              <a:rPr lang="en-US" b="1" dirty="0"/>
              <a:t>&amp; Stars</a:t>
            </a:r>
          </a:p>
          <a:p>
            <a:endParaRPr lang="en-US" dirty="0"/>
          </a:p>
        </p:txBody>
      </p:sp>
    </p:spTree>
    <p:extLst>
      <p:ext uri="{BB962C8B-B14F-4D97-AF65-F5344CB8AC3E}">
        <p14:creationId xmlns:p14="http://schemas.microsoft.com/office/powerpoint/2010/main" val="134989822"/>
      </p:ext>
    </p:extLst>
  </p:cSld>
  <p:clrMapOvr>
    <a:masterClrMapping/>
  </p:clrMapOvr>
  <mc:AlternateContent xmlns:mc="http://schemas.openxmlformats.org/markup-compatibility/2006" xmlns:p14="http://schemas.microsoft.com/office/powerpoint/2010/main">
    <mc:Choice Requires="p14">
      <p:transition spd="slow" p14:dur="6000" advClick="0" advTm="10000">
        <p:fade/>
      </p:transition>
    </mc:Choice>
    <mc:Fallback xmlns="">
      <p:transition spd="slow" advClick="0" advTm="10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A281F-28C3-C14D-A357-ACC08691DF63}"/>
              </a:ext>
            </a:extLst>
          </p:cNvPr>
          <p:cNvSpPr>
            <a:spLocks noGrp="1"/>
          </p:cNvSpPr>
          <p:nvPr>
            <p:ph type="title"/>
          </p:nvPr>
        </p:nvSpPr>
        <p:spPr>
          <a:xfrm>
            <a:off x="628650" y="273844"/>
            <a:ext cx="7886700" cy="705870"/>
          </a:xfrm>
        </p:spPr>
        <p:txBody>
          <a:bodyPr>
            <a:normAutofit fontScale="90000"/>
          </a:bodyPr>
          <a:lstStyle/>
          <a:p>
            <a:r>
              <a:rPr lang="en-AU" b="1" dirty="0"/>
              <a:t>Genesis 1:14-19 </a:t>
            </a:r>
            <a:r>
              <a:rPr lang="en-NZ" sz="2200" dirty="0"/>
              <a:t>(RNJB)</a:t>
            </a:r>
            <a:br>
              <a:rPr lang="en-NZ" sz="2200" dirty="0"/>
            </a:br>
            <a:endParaRPr lang="en-US" sz="2200" dirty="0"/>
          </a:p>
        </p:txBody>
      </p:sp>
      <p:sp>
        <p:nvSpPr>
          <p:cNvPr id="3" name="Content Placeholder 2">
            <a:extLst>
              <a:ext uri="{FF2B5EF4-FFF2-40B4-BE49-F238E27FC236}">
                <a16:creationId xmlns:a16="http://schemas.microsoft.com/office/drawing/2014/main" id="{920F870B-3996-C44D-A173-DBC4840951E5}"/>
              </a:ext>
            </a:extLst>
          </p:cNvPr>
          <p:cNvSpPr>
            <a:spLocks noGrp="1"/>
          </p:cNvSpPr>
          <p:nvPr>
            <p:ph idx="1"/>
          </p:nvPr>
        </p:nvSpPr>
        <p:spPr>
          <a:xfrm>
            <a:off x="628650" y="1097280"/>
            <a:ext cx="7886700" cy="3566160"/>
          </a:xfrm>
        </p:spPr>
        <p:txBody>
          <a:bodyPr/>
          <a:lstStyle/>
          <a:p>
            <a:pPr marL="0" indent="0">
              <a:buNone/>
            </a:pPr>
            <a:r>
              <a:rPr lang="en-NZ" dirty="0"/>
              <a:t>God said ‘Let there be lights in the dome of heaven to separate day from night, and let them be signs for festivals, days and years. Let them be lights in the dome of heaven to give light on the earth.’ </a:t>
            </a:r>
          </a:p>
          <a:p>
            <a:pPr marL="0" indent="0">
              <a:buNone/>
            </a:pPr>
            <a:r>
              <a:rPr lang="en-NZ" dirty="0"/>
              <a:t>And so it was.</a:t>
            </a:r>
          </a:p>
          <a:p>
            <a:pPr marL="0" indent="0">
              <a:buNone/>
            </a:pPr>
            <a:r>
              <a:rPr lang="en-NZ" dirty="0"/>
              <a:t>God made the two great lights: the greater light to rule the day, the smaller light to rule the night, and the stars. God set them in the dome of heaven to give light on the earth, to rule the day and the night and to separate light from darkness. </a:t>
            </a:r>
          </a:p>
          <a:p>
            <a:pPr marL="0" indent="0">
              <a:buNone/>
            </a:pPr>
            <a:r>
              <a:rPr lang="en-NZ" dirty="0"/>
              <a:t>God saw that it was good.  And there was evening and morning, the fourth day.</a:t>
            </a:r>
          </a:p>
          <a:p>
            <a:endParaRPr lang="en-US" dirty="0"/>
          </a:p>
        </p:txBody>
      </p:sp>
    </p:spTree>
    <p:extLst>
      <p:ext uri="{BB962C8B-B14F-4D97-AF65-F5344CB8AC3E}">
        <p14:creationId xmlns:p14="http://schemas.microsoft.com/office/powerpoint/2010/main" val="3573987925"/>
      </p:ext>
    </p:extLst>
  </p:cSld>
  <p:clrMapOvr>
    <a:masterClrMapping/>
  </p:clrMapOvr>
  <mc:AlternateContent xmlns:mc="http://schemas.openxmlformats.org/markup-compatibility/2006" xmlns:p14="http://schemas.microsoft.com/office/powerpoint/2010/main">
    <mc:Choice Requires="p14">
      <p:transition spd="slow" p14:dur="6000" advClick="0" advTm="10000">
        <p:fade/>
      </p:transition>
    </mc:Choice>
    <mc:Fallback xmlns="">
      <p:transition spd="slow" advClick="0" advTm="10000">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1027</Words>
  <Application>Microsoft Macintosh PowerPoint</Application>
  <PresentationFormat>On-screen Show (16:9)</PresentationFormat>
  <Paragraphs>80</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Genesis 1:1-31; 2:1-4</vt:lpstr>
      <vt:lpstr>PowerPoint Presentation</vt:lpstr>
      <vt:lpstr>Genesis 1:1-5  (RNJB) </vt:lpstr>
      <vt:lpstr>PowerPoint Presentation</vt:lpstr>
      <vt:lpstr>Genesis 1:6-11 (RNJB)  </vt:lpstr>
      <vt:lpstr>PowerPoint Presentation</vt:lpstr>
      <vt:lpstr>Genesis 1:11-13 (RNJB) </vt:lpstr>
      <vt:lpstr>PowerPoint Presentation</vt:lpstr>
      <vt:lpstr>Genesis 1:14-19 (RNJB) </vt:lpstr>
      <vt:lpstr>PowerPoint Presentation</vt:lpstr>
      <vt:lpstr>Genesis 1:20-23 (RNJB) </vt:lpstr>
      <vt:lpstr>PowerPoint Presentation</vt:lpstr>
      <vt:lpstr>Genesis 1:24-31 (RNJB)</vt:lpstr>
      <vt:lpstr>PowerPoint Presentation</vt:lpstr>
      <vt:lpstr>Genesis 1:24-31 (RNJB) continued</vt:lpstr>
      <vt:lpstr>PowerPoint Presentation</vt:lpstr>
      <vt:lpstr>Genesis 2:1-4 (RNJB) </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1:31; 2:1-4</dc:title>
  <dc:creator>Catherine Gibbs</dc:creator>
  <cp:lastModifiedBy>Catherine Gibbs</cp:lastModifiedBy>
  <cp:revision>21</cp:revision>
  <dcterms:created xsi:type="dcterms:W3CDTF">2020-09-10T02:47:05Z</dcterms:created>
  <dcterms:modified xsi:type="dcterms:W3CDTF">2020-09-20T08:22:58Z</dcterms:modified>
</cp:coreProperties>
</file>